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7" r:id="rId1"/>
    <p:sldMasterId id="2147483678" r:id="rId2"/>
    <p:sldMasterId id="2147483679" r:id="rId3"/>
  </p:sldMasterIdLst>
  <p:notesMasterIdLst>
    <p:notesMasterId r:id="rId12"/>
  </p:notesMasterIdLst>
  <p:sldIdLst>
    <p:sldId id="256" r:id="rId4"/>
    <p:sldId id="264" r:id="rId5"/>
    <p:sldId id="265" r:id="rId6"/>
    <p:sldId id="257" r:id="rId7"/>
    <p:sldId id="258" r:id="rId8"/>
    <p:sldId id="259" r:id="rId9"/>
    <p:sldId id="260" r:id="rId10"/>
    <p:sldId id="263" r:id="rId1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/>
    <p:restoredTop sz="94666"/>
  </p:normalViewPr>
  <p:slideViewPr>
    <p:cSldViewPr snapToGrid="0" snapToObjects="1">
      <p:cViewPr varScale="1">
        <p:scale>
          <a:sx n="108" d="100"/>
          <a:sy n="108" d="100"/>
        </p:scale>
        <p:origin x="170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481727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1390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3813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1345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1903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329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3557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mpus Aerial 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hape 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6" name="Shape 16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7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18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9" cy="82887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o Mass Lab 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hape 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 descr="/Users/jasonrodriguez/Projects/Power Points/FINAL Template/images/images/PPT_Template_Head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2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lean Lab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 descr="/Users/jasonrodriguez/Projects/Power Points/FINAL Template/images/images/PPT_Template_Head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2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emistry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Shape 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 descr="/Users/jasonrodriguez/Projects/Power Points/FINAL Template/images/images/PPT_Template_Head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2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le Graduate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 descr="/Users/jasonrodriguez/Projects/Power Points/FINAL Template/images/images/PPT_Template_Head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2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le Student Studying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hape 1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 descr="/Users/jasonrodriguez/Projects/Power Points/FINAL Template/images/images/PPT_Template_Head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5275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2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ughter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 descr="/Users/jasonrodriguez/Projects/Power Points/FINAL Template/images/images/PPT_Template_Head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5275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2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usic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hape 1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 descr="/Users/jasonrodriguez/Projects/Power Points/FINAL Template/images/images/PPT_Template_Head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body" idx="2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orm Life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hape 1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 descr="/Users/jasonrodriguez/Projects/Power Points/FINAL Template/images/images/PPT_Template_Head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body" idx="2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munity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 descr="/Users/jasonrodriguez/Projects/Power Points/FINAL Template/images/images/PPT_Template_Head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7" name="Shape 157"/>
          <p:cNvSpPr txBox="1">
            <a:spLocks noGrp="1"/>
          </p:cNvSpPr>
          <p:nvPr>
            <p:ph type="body" idx="2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bbio (Interior)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hape 1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 descr="/Users/jasonrodriguez/Projects/Power Points/FINAL Template/images/images/PPT_Template_Head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body" idx="2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bbio Center Skyline 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hape 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5" name="Shape 25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26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Shape 27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9" cy="82887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>
            <a:spLocks noGrp="1"/>
          </p:cNvSpPr>
          <p:nvPr>
            <p:ph type="ftr" idx="11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AS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Shape 1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 descr="/Users/jasonrodriguez/Projects/Power Points/FINAL Template/images/images/PPT_Template_Head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body" idx="2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orchbearer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hape 1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 descr="/Users/jasonrodriguez/Projects/Power Points/FINAL Template/images/images/PPT_Template_Head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body" idx="2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ousing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 descr="/Users/jasonrodriguez/Projects/Power Points/FINAL Template/images/images/PPT_Template_Head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9" name="Shape 189"/>
          <p:cNvSpPr txBox="1">
            <a:spLocks noGrp="1"/>
          </p:cNvSpPr>
          <p:nvPr>
            <p:ph type="body" idx="2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YC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Shape 1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 descr="/Users/jasonrodriguez/Projects/Power Points/FINAL Template/images/images/PPT_Template_Head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7" name="Shape 197"/>
          <p:cNvSpPr txBox="1">
            <a:spLocks noGrp="1"/>
          </p:cNvSpPr>
          <p:nvPr>
            <p:ph type="body" idx="2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8" name="Shape 198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oMed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hape 2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 descr="/Users/jasonrodriguez/Projects/Power Points/FINAL Template/images/images/PPT_Template_Head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5" name="Shape 205"/>
          <p:cNvSpPr txBox="1">
            <a:spLocks noGrp="1"/>
          </p:cNvSpPr>
          <p:nvPr>
            <p:ph type="body" idx="2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6" name="Shape 206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inance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Shape 2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 descr="/Users/jasonrodriguez/Projects/Power Points/FINAL Template/images/images/PPT_Template_Head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3" name="Shape 213"/>
          <p:cNvSpPr txBox="1">
            <a:spLocks noGrp="1"/>
          </p:cNvSpPr>
          <p:nvPr>
            <p:ph type="body" idx="2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4" name="Shape 214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ata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hape 2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 descr="/Users/jasonrodriguez/Projects/Power Points/FINAL Template/images/images/PPT_Template_Head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2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1" name="Shape 221"/>
          <p:cNvSpPr txBox="1">
            <a:spLocks noGrp="1"/>
          </p:cNvSpPr>
          <p:nvPr>
            <p:ph type="body" idx="2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2" name="Shape 222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ears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Shape 2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 descr="/Users/jasonrodriguez/Projects/Power Points/FINAL Template/images/images/PPT_Template_Head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9" name="Shape 229"/>
          <p:cNvSpPr txBox="1">
            <a:spLocks noGrp="1"/>
          </p:cNvSpPr>
          <p:nvPr>
            <p:ph type="body" idx="2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0" name="Shape 230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head w/ Bullets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9" name="Shape 239"/>
          <p:cNvSpPr txBox="1">
            <a:spLocks noGrp="1"/>
          </p:cNvSpPr>
          <p:nvPr>
            <p:ph type="body" idx="2"/>
          </p:nvPr>
        </p:nvSpPr>
        <p:spPr>
          <a:xfrm>
            <a:off x="227013" y="2558866"/>
            <a:ext cx="8691562" cy="353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head w/ No Bullets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3" name="Shape 243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4" name="Shape 244"/>
          <p:cNvSpPr txBox="1">
            <a:spLocks noGrp="1"/>
          </p:cNvSpPr>
          <p:nvPr>
            <p:ph type="body" idx="2"/>
          </p:nvPr>
        </p:nvSpPr>
        <p:spPr>
          <a:xfrm>
            <a:off x="227013" y="2573615"/>
            <a:ext cx="8691562" cy="3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5275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dwin A Stevens Hall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hape 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4" name="Shape 34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Shape 35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9" cy="82887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with no Subhead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227013" y="1584190"/>
            <a:ext cx="8682404" cy="4511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8" name="Shape 248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mpus Aerial 2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Shape 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3" name="Shape 43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Shape 44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Shape 45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9" cy="82887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Shape 46"/>
          <p:cNvSpPr txBox="1">
            <a:spLocks noGrp="1"/>
          </p:cNvSpPr>
          <p:nvPr>
            <p:ph type="ftr" idx="11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mpus Aerial 3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hape 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2" name="Shape 52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Shape 53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9" cy="82887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>
            <a:spLocks noGrp="1"/>
          </p:cNvSpPr>
          <p:nvPr>
            <p:ph type="ftr" idx="11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mpus Aerial 4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hape 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61" name="Shape 61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62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9" cy="82887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bstrac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67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123825" y="1364340"/>
            <a:ext cx="6284232" cy="2714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123826" y="4209142"/>
            <a:ext cx="5014232" cy="1908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71" name="Shape 71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9" cy="82887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>
            <a:spLocks noGrp="1"/>
          </p:cNvSpPr>
          <p:nvPr>
            <p:ph type="body" idx="3"/>
          </p:nvPr>
        </p:nvSpPr>
        <p:spPr>
          <a:xfrm>
            <a:off x="5275943" y="4209143"/>
            <a:ext cx="3708400" cy="1909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ftr" idx="11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8691562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1710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nlon Lab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 descr="/Users/jasonrodriguez/Projects/Power Points/FINAL Template/images/images/PPT_Template_Head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2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1.xml"/><Relationship Id="rId21" Type="http://schemas.openxmlformats.org/officeDocument/2006/relationships/image" Target="../media/image11.png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Relationship Id="rId22" Type="http://schemas.openxmlformats.org/officeDocument/2006/relationships/image" Target="../media/image1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ftr" idx="11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80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hape 75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 descr="/Users/jasonrodriguez/Projects/Power Points/FINAL Template/images/images/PPT_Template_Header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 txBox="1"/>
          <p:nvPr/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</a:pPr>
            <a:r>
              <a:rPr lang="en-US" sz="34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Insert Slide Title Line 1</a:t>
            </a:r>
            <a:br>
              <a:rPr lang="en-US" sz="34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34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Insert Slide Title Line 2</a:t>
            </a:r>
            <a:endParaRPr/>
          </a:p>
        </p:txBody>
      </p:sp>
      <p:sp>
        <p:nvSpPr>
          <p:cNvPr id="78" name="Shape 78"/>
          <p:cNvSpPr txBox="1"/>
          <p:nvPr/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Insert Subhead Line 1</a:t>
            </a:r>
            <a:b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Insert Subhead Line 2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Shape 2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 descr="/Users/jasonrodriguez/Projects/Power Points/FINAL Template/images/images/PPT_Template_Header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 txBox="1">
            <a:spLocks noGrp="1"/>
          </p:cNvSpPr>
          <p:nvPr>
            <p:ph type="sldNum" idx="12"/>
          </p:nvPr>
        </p:nvSpPr>
        <p:spPr>
          <a:xfrm>
            <a:off x="8686801" y="6529848"/>
            <a:ext cx="407674" cy="22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6196764" cy="110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Risk analysis of SPY and sector ETFs in machine learning </a:t>
            </a:r>
            <a:endParaRPr/>
          </a:p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4" name="Shape 254"/>
          <p:cNvSpPr txBox="1">
            <a:spLocks noGrp="1"/>
          </p:cNvSpPr>
          <p:nvPr>
            <p:ph type="body" idx="2"/>
          </p:nvPr>
        </p:nvSpPr>
        <p:spPr>
          <a:xfrm>
            <a:off x="107951" y="3993160"/>
            <a:ext cx="5784169" cy="1826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PREPARED BY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Tan Tu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Siyuan Liu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Zihao Gao</a:t>
            </a:r>
            <a:endParaRPr/>
          </a:p>
        </p:txBody>
      </p:sp>
      <p:sp>
        <p:nvSpPr>
          <p:cNvPr id="255" name="Shape 255"/>
          <p:cNvSpPr txBox="1">
            <a:spLocks noGrp="1"/>
          </p:cNvSpPr>
          <p:nvPr>
            <p:ph type="body" idx="3"/>
          </p:nvPr>
        </p:nvSpPr>
        <p:spPr>
          <a:xfrm>
            <a:off x="123825" y="3487290"/>
            <a:ext cx="5776232" cy="50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Advisor: Khaldoun khashanah</a:t>
            </a:r>
            <a:endParaRPr sz="20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6" name="Shape 256"/>
          <p:cNvSpPr txBox="1"/>
          <p:nvPr/>
        </p:nvSpPr>
        <p:spPr>
          <a:xfrm flipH="1">
            <a:off x="236287" y="2598663"/>
            <a:ext cx="438383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Literature Review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F79CA1-B382-4F43-AD32-0B0E11510FD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1192" y="2355860"/>
            <a:ext cx="8127377" cy="367830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b="1" dirty="0"/>
              <a:t>Title: </a:t>
            </a:r>
            <a:r>
              <a:rPr lang="en-US" dirty="0"/>
              <a:t>A comparison of Value-at-Risk methods for measurement of the financial risk</a:t>
            </a:r>
          </a:p>
          <a:p>
            <a:pPr fontAlgn="base"/>
            <a:r>
              <a:rPr lang="en-US" b="1" dirty="0"/>
              <a:t>Authors: </a:t>
            </a:r>
            <a:r>
              <a:rPr lang="en-US" dirty="0" err="1"/>
              <a:t>Mária</a:t>
            </a:r>
            <a:r>
              <a:rPr lang="en-US" dirty="0"/>
              <a:t> </a:t>
            </a:r>
            <a:r>
              <a:rPr lang="en-US" dirty="0" err="1"/>
              <a:t>Bohdalová</a:t>
            </a:r>
            <a:r>
              <a:rPr lang="en-US" dirty="0"/>
              <a:t>, Bratislava, Slovakia</a:t>
            </a:r>
          </a:p>
          <a:p>
            <a:pPr fontAlgn="base"/>
            <a:r>
              <a:rPr lang="en-US" altLang="zh-CN" b="1" dirty="0"/>
              <a:t>Publisher</a:t>
            </a:r>
            <a:r>
              <a:rPr lang="en-US" b="1" dirty="0"/>
              <a:t>: </a:t>
            </a:r>
            <a:r>
              <a:rPr lang="en-US" dirty="0"/>
              <a:t>E-LEADER PRAGUE</a:t>
            </a:r>
          </a:p>
          <a:p>
            <a:pPr fontAlgn="base"/>
            <a:r>
              <a:rPr lang="en-US" b="1" dirty="0"/>
              <a:t>Year: </a:t>
            </a:r>
            <a:r>
              <a:rPr lang="en-US" altLang="zh-CN" dirty="0"/>
              <a:t>2007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1682499"/>
          </a:xfrm>
        </p:spPr>
        <p:txBody>
          <a:bodyPr/>
          <a:lstStyle/>
          <a:p>
            <a:r>
              <a:rPr lang="en-US" sz="3600" b="1" dirty="0">
                <a:latin typeface="Century Gothic" charset="0"/>
                <a:ea typeface="Century Gothic" charset="0"/>
                <a:cs typeface="Century Gothic" charset="0"/>
              </a:rPr>
              <a:t>A comparison of Value-at-Risk methods for measurement of the financial risk</a:t>
            </a:r>
            <a:endParaRPr lang="en-US" sz="3400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35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F79CA1-B382-4F43-AD32-0B0E11510FD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1682499"/>
          </a:xfrm>
        </p:spPr>
        <p:txBody>
          <a:bodyPr/>
          <a:lstStyle/>
          <a:p>
            <a:r>
              <a:rPr lang="en-US" sz="3400" b="1" dirty="0">
                <a:latin typeface="Century Gothic" charset="0"/>
                <a:ea typeface="Century Gothic" charset="0"/>
                <a:cs typeface="Century Gothic" charset="0"/>
              </a:rPr>
              <a:t>A comparison of Value-at-Risk methods for measurement of the financial risk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1192" y="2180496"/>
            <a:ext cx="8127377" cy="367830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b="1" dirty="0"/>
              <a:t>Defin</a:t>
            </a:r>
            <a:r>
              <a:rPr lang="en-US" altLang="zh-CN" b="1" dirty="0"/>
              <a:t>i</a:t>
            </a:r>
            <a:r>
              <a:rPr lang="en-US" b="1" dirty="0"/>
              <a:t>tion of </a:t>
            </a:r>
            <a:r>
              <a:rPr lang="en-US" b="1" dirty="0" err="1"/>
              <a:t>VaR</a:t>
            </a:r>
            <a:r>
              <a:rPr lang="en-US" b="1" dirty="0"/>
              <a:t> </a:t>
            </a:r>
          </a:p>
          <a:p>
            <a:pPr fontAlgn="base"/>
            <a:r>
              <a:rPr lang="en-US" altLang="zh-CN" b="1" dirty="0"/>
              <a:t>Delta-normal method</a:t>
            </a:r>
            <a:endParaRPr lang="en-US" dirty="0"/>
          </a:p>
          <a:p>
            <a:pPr fontAlgn="base"/>
            <a:r>
              <a:rPr lang="en-US" b="1" dirty="0"/>
              <a:t>Historical Simulation</a:t>
            </a:r>
          </a:p>
          <a:p>
            <a:pPr fontAlgn="base"/>
            <a:r>
              <a:rPr lang="en-US" b="1" dirty="0"/>
              <a:t>Monte Carlo </a:t>
            </a:r>
          </a:p>
          <a:p>
            <a:pPr fontAlgn="base"/>
            <a:r>
              <a:rPr lang="en-US" b="1" dirty="0"/>
              <a:t>Comparison of 3 methods</a:t>
            </a:r>
          </a:p>
          <a:p>
            <a:pPr fontAlgn="base"/>
            <a:r>
              <a:rPr lang="en-US" b="1" dirty="0"/>
              <a:t>Contribution: The paper gives us 3 different ways to calculate </a:t>
            </a:r>
            <a:r>
              <a:rPr lang="en-US" b="1" dirty="0" err="1"/>
              <a:t>VaR</a:t>
            </a:r>
            <a:r>
              <a:rPr lang="en-US" b="1" dirty="0"/>
              <a:t> </a:t>
            </a:r>
          </a:p>
          <a:p>
            <a:pPr fontAlgn="base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581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285736" y="1417964"/>
            <a:ext cx="7574748" cy="4457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dirty="0"/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</a:rPr>
              <a:t>Authors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Jean-Pierre Chateau and Daniel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Durfresne</a:t>
            </a:r>
            <a:endParaRPr sz="18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</a:rPr>
              <a:t>Journal-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Probability and Statistics</a:t>
            </a:r>
            <a:endParaRPr dirty="0"/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</a:rPr>
              <a:t>Year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- 2016</a:t>
            </a:r>
            <a:endParaRPr dirty="0"/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</a:rPr>
              <a:t>Publisher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Hindawi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Article ID 8690491, 19pages </a:t>
            </a:r>
            <a:endParaRPr dirty="0"/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</a:rPr>
              <a:t>Academic Editor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Aera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Thavaneswaran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dirty="0"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fld>
            <a:endParaRPr sz="10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3" name="Shape 263"/>
          <p:cNvSpPr txBox="1"/>
          <p:nvPr/>
        </p:nvSpPr>
        <p:spPr>
          <a:xfrm flipH="1">
            <a:off x="285736" y="513347"/>
            <a:ext cx="7831568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Gram-Charlier Process and Applications to Option Pricing 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Shape 269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Gram-Charlier Process and Applications to Option Pricing </a:t>
            </a:r>
            <a:endParaRPr sz="28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0" name="Shape 270"/>
          <p:cNvSpPr txBox="1"/>
          <p:nvPr/>
        </p:nvSpPr>
        <p:spPr>
          <a:xfrm>
            <a:off x="227013" y="1417638"/>
            <a:ext cx="8211133" cy="415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133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 and study the properties of the family of the Gram-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Charlier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distribution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 a Gram-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Charilier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process and derive its basic properties 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Apply those to European options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maximum likelihood method to obtain the parameter </a:t>
            </a:r>
            <a:endParaRPr dirty="0"/>
          </a:p>
          <a:p>
            <a:pPr marL="285750" marR="0" lvl="0" indent="-133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33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this paper, we can learn the basic knowledge of Gram-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Charlier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distribution and how to obtain the parameters  for the GC(a,b,0,0,c3,c4). 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</a:pPr>
            <a:r>
              <a:rPr lang="en-US"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Gram-Charlier Densities</a:t>
            </a:r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226200" y="2336250"/>
            <a:ext cx="8691600" cy="21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/>
            <a:r>
              <a:rPr lang="en-US" sz="1800" b="1" i="0" u="none" strike="noStrike" cap="none" dirty="0">
                <a:solidFill>
                  <a:schemeClr val="dk1"/>
                </a:solidFill>
                <a:latin typeface="Century Gothic" panose="020B0502020202020204" pitchFamily="34" charset="0"/>
                <a:ea typeface="Comfortaa"/>
                <a:cs typeface="Comfortaa"/>
                <a:sym typeface="Comfortaa"/>
              </a:rPr>
              <a:t>Authors</a:t>
            </a:r>
            <a:r>
              <a:rPr lang="en-US" sz="1800" i="0" u="none" strike="noStrike" cap="none" dirty="0">
                <a:solidFill>
                  <a:schemeClr val="dk1"/>
                </a:solidFill>
                <a:latin typeface="Century Gothic" panose="020B0502020202020204" pitchFamily="34" charset="0"/>
                <a:ea typeface="Comfortaa"/>
                <a:cs typeface="Comfortaa"/>
                <a:sym typeface="Comfortaa"/>
              </a:rPr>
              <a:t> </a:t>
            </a:r>
            <a:r>
              <a:rPr lang="en-US" dirty="0">
                <a:latin typeface="Century Gothic" panose="020B0502020202020204" pitchFamily="34" charset="0"/>
                <a:ea typeface="Comfortaa"/>
                <a:cs typeface="Comfortaa"/>
                <a:sym typeface="Comfortaa"/>
              </a:rPr>
              <a:t>– </a:t>
            </a:r>
            <a:r>
              <a:rPr lang="en-US" sz="1800" i="0" u="none" strike="noStrike" cap="none" dirty="0">
                <a:solidFill>
                  <a:schemeClr val="dk1"/>
                </a:solidFill>
                <a:latin typeface="Century Gothic" panose="020B0502020202020204" pitchFamily="34" charset="0"/>
                <a:ea typeface="Comfortaa"/>
                <a:cs typeface="Comfortaa"/>
                <a:sym typeface="Comfortaa"/>
              </a:rPr>
              <a:t>Eric </a:t>
            </a:r>
            <a:r>
              <a:rPr lang="en-US" sz="1800" i="0" u="none" strike="noStrike" cap="none" dirty="0" err="1">
                <a:solidFill>
                  <a:schemeClr val="dk1"/>
                </a:solidFill>
                <a:latin typeface="Century Gothic" panose="020B0502020202020204" pitchFamily="34" charset="0"/>
                <a:ea typeface="Comfortaa"/>
                <a:cs typeface="Comfortaa"/>
                <a:sym typeface="Comfortaa"/>
              </a:rPr>
              <a:t>Jondeau</a:t>
            </a:r>
            <a:r>
              <a:rPr lang="en-US" sz="1800" i="0" u="none" strike="noStrike" cap="none" dirty="0">
                <a:solidFill>
                  <a:schemeClr val="dk1"/>
                </a:solidFill>
                <a:latin typeface="Century Gothic" panose="020B0502020202020204" pitchFamily="34" charset="0"/>
                <a:ea typeface="Comfortaa"/>
                <a:cs typeface="Comfortaa"/>
                <a:sym typeface="Comfortaa"/>
              </a:rPr>
              <a:t>, Michael </a:t>
            </a:r>
            <a:r>
              <a:rPr lang="en-US" sz="1800" i="0" u="none" strike="noStrike" cap="none" dirty="0" err="1">
                <a:solidFill>
                  <a:schemeClr val="dk1"/>
                </a:solidFill>
                <a:latin typeface="Century Gothic" panose="020B0502020202020204" pitchFamily="34" charset="0"/>
                <a:ea typeface="Comfortaa"/>
                <a:cs typeface="Comfortaa"/>
                <a:sym typeface="Comfortaa"/>
              </a:rPr>
              <a:t>Rockinger</a:t>
            </a:r>
            <a:endParaRPr sz="1800" i="0" u="none" strike="noStrike" cap="none" dirty="0">
              <a:solidFill>
                <a:schemeClr val="dk1"/>
              </a:solidFill>
              <a:latin typeface="Century Gothic" panose="020B0502020202020204" pitchFamily="34" charset="0"/>
              <a:ea typeface="Comfortaa"/>
              <a:cs typeface="Comfortaa"/>
              <a:sym typeface="Comfortaa"/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entury Gothic" panose="020B0502020202020204" pitchFamily="34" charset="0"/>
                <a:ea typeface="Comfortaa"/>
                <a:cs typeface="Comfortaa"/>
                <a:sym typeface="Comfortaa"/>
              </a:rPr>
              <a:t>Journal</a:t>
            </a:r>
            <a:r>
              <a:rPr lang="en-US" sz="1800" i="0" u="none" strike="noStrike" cap="none" dirty="0">
                <a:solidFill>
                  <a:schemeClr val="dk1"/>
                </a:solidFill>
                <a:latin typeface="Century Gothic" panose="020B0502020202020204" pitchFamily="34" charset="0"/>
                <a:ea typeface="Comfortaa"/>
                <a:cs typeface="Comfortaa"/>
                <a:sym typeface="Comfortaa"/>
              </a:rPr>
              <a:t> – Journal of Economic dynamics and Control</a:t>
            </a:r>
            <a:endParaRPr dirty="0">
              <a:latin typeface="Century Gothic" panose="020B0502020202020204" pitchFamily="34" charset="0"/>
              <a:ea typeface="Comfortaa"/>
              <a:cs typeface="Comfortaa"/>
              <a:sym typeface="Comfortaa"/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entury Gothic" panose="020B0502020202020204" pitchFamily="34" charset="0"/>
                <a:ea typeface="Comfortaa"/>
                <a:cs typeface="Comfortaa"/>
                <a:sym typeface="Comfortaa"/>
              </a:rPr>
              <a:t>Issue </a:t>
            </a:r>
            <a:r>
              <a:rPr lang="en-US" sz="1800" i="0" u="none" strike="noStrike" cap="none" dirty="0">
                <a:solidFill>
                  <a:schemeClr val="dk1"/>
                </a:solidFill>
                <a:latin typeface="Century Gothic" panose="020B0502020202020204" pitchFamily="34" charset="0"/>
                <a:ea typeface="Comfortaa"/>
                <a:cs typeface="Comfortaa"/>
                <a:sym typeface="Comfortaa"/>
              </a:rPr>
              <a:t>– Volume 25, Issue 10</a:t>
            </a:r>
            <a:endParaRPr dirty="0">
              <a:latin typeface="Century Gothic" panose="020B0502020202020204" pitchFamily="34" charset="0"/>
              <a:ea typeface="Comfortaa"/>
              <a:cs typeface="Comfortaa"/>
              <a:sym typeface="Comfortaa"/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entury Gothic" panose="020B0502020202020204" pitchFamily="34" charset="0"/>
                <a:ea typeface="Comfortaa"/>
                <a:cs typeface="Comfortaa"/>
                <a:sym typeface="Comfortaa"/>
              </a:rPr>
              <a:t>Year </a:t>
            </a:r>
            <a:r>
              <a:rPr lang="en-US" sz="1800" i="0" u="none" strike="noStrike" cap="none" dirty="0">
                <a:solidFill>
                  <a:schemeClr val="dk1"/>
                </a:solidFill>
                <a:latin typeface="Century Gothic" panose="020B0502020202020204" pitchFamily="34" charset="0"/>
                <a:ea typeface="Comfortaa"/>
                <a:cs typeface="Comfortaa"/>
                <a:sym typeface="Comfortaa"/>
              </a:rPr>
              <a:t>– October 2001</a:t>
            </a:r>
            <a:endParaRPr dirty="0">
              <a:latin typeface="Century Gothic" panose="020B0502020202020204" pitchFamily="34" charset="0"/>
              <a:ea typeface="Comfortaa"/>
              <a:cs typeface="Comfortaa"/>
              <a:sym typeface="Comfortaa"/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entury Gothic" panose="020B0502020202020204" pitchFamily="34" charset="0"/>
                <a:ea typeface="Comfortaa"/>
                <a:cs typeface="Comfortaa"/>
                <a:sym typeface="Comfortaa"/>
              </a:rPr>
              <a:t>Pages</a:t>
            </a:r>
            <a:r>
              <a:rPr lang="en-US" sz="1800" i="0" u="none" strike="noStrike" cap="none" dirty="0">
                <a:solidFill>
                  <a:schemeClr val="dk1"/>
                </a:solidFill>
                <a:latin typeface="Century Gothic" panose="020B0502020202020204" pitchFamily="34" charset="0"/>
                <a:ea typeface="Comfortaa"/>
                <a:cs typeface="Comfortaa"/>
                <a:sym typeface="Comfortaa"/>
              </a:rPr>
              <a:t> – 1457 - 1483</a:t>
            </a:r>
            <a:endParaRPr dirty="0">
              <a:latin typeface="Century Gothic" panose="020B0502020202020204" pitchFamily="34" charset="0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Shape 283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673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</a:pPr>
            <a:r>
              <a:rPr lang="en-US"/>
              <a:t>Gram-Charlier Densities</a:t>
            </a:r>
            <a:endParaRPr sz="34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4" name="Shape 284"/>
          <p:cNvSpPr txBox="1"/>
          <p:nvPr/>
        </p:nvSpPr>
        <p:spPr>
          <a:xfrm>
            <a:off x="227024" y="2521258"/>
            <a:ext cx="8055841" cy="2603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altLang="zh-CN" sz="2400" dirty="0">
                <a:latin typeface="Calibri" panose="020F0502020204030204" pitchFamily="34" charset="0"/>
                <a:ea typeface="Comfortaa"/>
                <a:cs typeface="Calibri" panose="020F0502020204030204" pitchFamily="34" charset="0"/>
                <a:sym typeface="Comfortaa"/>
              </a:rPr>
              <a:t>- </a:t>
            </a:r>
            <a:r>
              <a:rPr lang="en-US" sz="2400" dirty="0">
                <a:latin typeface="Calibri" panose="020F0502020204030204" pitchFamily="34" charset="0"/>
                <a:ea typeface="Comfortaa"/>
                <a:cs typeface="Calibri" panose="020F0502020204030204" pitchFamily="34" charset="0"/>
                <a:sym typeface="Comfortaa"/>
              </a:rPr>
              <a:t>Numerically implemented positivity constraints. </a:t>
            </a:r>
            <a:endParaRPr sz="2400" dirty="0">
              <a:latin typeface="Calibri" panose="020F0502020204030204" pitchFamily="34" charset="0"/>
              <a:ea typeface="Comfortaa"/>
              <a:cs typeface="Calibri" panose="020F0502020204030204" pitchFamily="34" charset="0"/>
              <a:sym typeface="Comfortaa"/>
            </a:endParaRPr>
          </a:p>
          <a:p>
            <a:pPr marL="76200" lvl="0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altLang="zh-CN" sz="2400" dirty="0">
                <a:latin typeface="Calibri" panose="020F0502020204030204" pitchFamily="34" charset="0"/>
                <a:ea typeface="Comfortaa"/>
                <a:cs typeface="Calibri" panose="020F0502020204030204" pitchFamily="34" charset="0"/>
                <a:sym typeface="Comfortaa"/>
              </a:rPr>
              <a:t>- </a:t>
            </a:r>
            <a:r>
              <a:rPr lang="en-US" sz="2400" dirty="0">
                <a:latin typeface="Calibri" panose="020F0502020204030204" pitchFamily="34" charset="0"/>
                <a:ea typeface="Comfortaa"/>
                <a:cs typeface="Calibri" panose="020F0502020204030204" pitchFamily="34" charset="0"/>
                <a:sym typeface="Comfortaa"/>
              </a:rPr>
              <a:t>Estimate risk neutral densities.</a:t>
            </a:r>
            <a:endParaRPr sz="2400" dirty="0">
              <a:latin typeface="Calibri" panose="020F0502020204030204" pitchFamily="34" charset="0"/>
              <a:ea typeface="Comfortaa"/>
              <a:cs typeface="Calibri" panose="020F0502020204030204" pitchFamily="34" charset="0"/>
              <a:sym typeface="Comfortaa"/>
            </a:endParaRPr>
          </a:p>
          <a:p>
            <a:pPr marL="76200" lvl="0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altLang="zh-CN" sz="2400" dirty="0">
                <a:latin typeface="Calibri" panose="020F0502020204030204" pitchFamily="34" charset="0"/>
                <a:ea typeface="Comfortaa"/>
                <a:cs typeface="Calibri" panose="020F0502020204030204" pitchFamily="34" charset="0"/>
                <a:sym typeface="Comfortaa"/>
              </a:rPr>
              <a:t>- </a:t>
            </a:r>
            <a:r>
              <a:rPr lang="en-US" sz="2400" dirty="0">
                <a:latin typeface="Calibri" panose="020F0502020204030204" pitchFamily="34" charset="0"/>
                <a:ea typeface="Comfortaa"/>
                <a:cs typeface="Calibri" panose="020F0502020204030204" pitchFamily="34" charset="0"/>
                <a:sym typeface="Comfortaa"/>
              </a:rPr>
              <a:t>Apply the framework to the estimation of a GARCH model.</a:t>
            </a:r>
            <a:endParaRPr sz="2400" dirty="0">
              <a:latin typeface="Calibri" panose="020F0502020204030204" pitchFamily="34" charset="0"/>
              <a:ea typeface="Comfortaa"/>
              <a:cs typeface="Calibri" panose="020F0502020204030204" pitchFamily="34" charset="0"/>
              <a:sym typeface="Comfortaa"/>
            </a:endParaRPr>
          </a:p>
          <a:p>
            <a:pPr marL="76200" lvl="0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altLang="zh-CN" sz="2400" dirty="0">
                <a:latin typeface="Calibri" panose="020F0502020204030204" pitchFamily="34" charset="0"/>
                <a:ea typeface="Comfortaa"/>
                <a:cs typeface="Calibri" panose="020F0502020204030204" pitchFamily="34" charset="0"/>
                <a:sym typeface="Comfortaa"/>
              </a:rPr>
              <a:t>- </a:t>
            </a:r>
            <a:r>
              <a:rPr lang="en-US" sz="2400" dirty="0">
                <a:latin typeface="Calibri" panose="020F0502020204030204" pitchFamily="34" charset="0"/>
                <a:ea typeface="Comfortaa"/>
                <a:cs typeface="Calibri" panose="020F0502020204030204" pitchFamily="34" charset="0"/>
                <a:sym typeface="Comfortaa"/>
              </a:rPr>
              <a:t>Conclude unconstrained optimization is problematic</a:t>
            </a:r>
            <a:r>
              <a:rPr lang="en-US" sz="2400" dirty="0"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2400" dirty="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>
            <a:spLocks noGrp="1"/>
          </p:cNvSpPr>
          <p:nvPr>
            <p:ph type="title"/>
          </p:nvPr>
        </p:nvSpPr>
        <p:spPr>
          <a:xfrm>
            <a:off x="419960" y="2120216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Century Gothic"/>
              <a:buNone/>
            </a:pPr>
            <a:r>
              <a:rPr lang="en-US" sz="9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</a:t>
            </a:r>
            <a:endParaRPr/>
          </a:p>
        </p:txBody>
      </p:sp>
      <p:sp>
        <p:nvSpPr>
          <p:cNvPr id="302" name="Shape 302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 w/ Photo Background">
  <a:themeElements>
    <a:clrScheme name="Custom 5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ntent - No Photos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276</Words>
  <Application>Microsoft Office PowerPoint</Application>
  <PresentationFormat>On-screen Show (4:3)</PresentationFormat>
  <Paragraphs>54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Comfortaa</vt:lpstr>
      <vt:lpstr>宋体</vt:lpstr>
      <vt:lpstr>Arial</vt:lpstr>
      <vt:lpstr>Calibri</vt:lpstr>
      <vt:lpstr>Century Gothic</vt:lpstr>
      <vt:lpstr>Cover Slides</vt:lpstr>
      <vt:lpstr>Content w/ Photo Background</vt:lpstr>
      <vt:lpstr>Content - No Photos</vt:lpstr>
      <vt:lpstr>PowerPoint Presentation</vt:lpstr>
      <vt:lpstr>A comparison of Value-at-Risk methods for measurement of the financial risk</vt:lpstr>
      <vt:lpstr>A comparison of Value-at-Risk methods for measurement of the financial risk</vt:lpstr>
      <vt:lpstr>PowerPoint Presentation</vt:lpstr>
      <vt:lpstr>Gram-Charlier Process and Applications to Option Pricing </vt:lpstr>
      <vt:lpstr>Gram-Charlier Densities</vt:lpstr>
      <vt:lpstr>Gram-Charlier Densities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Tan Tu</cp:lastModifiedBy>
  <cp:revision>3</cp:revision>
  <dcterms:modified xsi:type="dcterms:W3CDTF">2018-02-01T20:03:04Z</dcterms:modified>
</cp:coreProperties>
</file>